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308" r:id="rId3"/>
    <p:sldId id="307" r:id="rId4"/>
    <p:sldId id="302" r:id="rId5"/>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53"/>
    <p:restoredTop sz="94972"/>
  </p:normalViewPr>
  <p:slideViewPr>
    <p:cSldViewPr snapToGrid="0">
      <p:cViewPr varScale="1">
        <p:scale>
          <a:sx n="208" d="100"/>
          <a:sy n="208" d="100"/>
        </p:scale>
        <p:origin x="5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18/5/2025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740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5/18/25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5/18/25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5/18/25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5/18/25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5/18/25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5/18/25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5/18/25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5/18/25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Hebrews  2:14 - 3:6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2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511189"/>
          </a:xfrm>
          <a:prstGeom prst="rect">
            <a:avLst/>
          </a:prstGeom>
          <a:noFill/>
          <a:ln w="9525">
            <a:noFill/>
            <a:miter lim="800000"/>
            <a:headEnd/>
            <a:tailEnd/>
          </a:ln>
        </p:spPr>
        <p:txBody>
          <a:bodyPr wrap="square">
            <a:prstTxWarp prst="textNoShape">
              <a:avLst/>
            </a:prstTxWarp>
            <a:spAutoFit/>
          </a:bodyPr>
          <a:lstStyle/>
          <a:p>
            <a:pPr>
              <a:lnSpc>
                <a:spcPct val="115000"/>
              </a:lnSpc>
              <a:buNone/>
            </a:pPr>
            <a:r>
              <a:rPr lang="en-AU" sz="2800" b="1" baseline="30000" dirty="0">
                <a:solidFill>
                  <a:srgbClr val="FFFFFF"/>
                </a:solidFill>
                <a:effectLst/>
                <a:latin typeface="Times New Roman" panose="02020603050405020304" pitchFamily="18" charset="0"/>
                <a:ea typeface="Times New Roman" panose="02020603050405020304" pitchFamily="18" charset="0"/>
              </a:rPr>
              <a:t>14 </a:t>
            </a:r>
            <a:r>
              <a:rPr lang="en-AU" sz="2800" dirty="0">
                <a:solidFill>
                  <a:srgbClr val="FFFFFF"/>
                </a:solidFill>
                <a:effectLst/>
                <a:latin typeface="Times New Roman" panose="02020603050405020304" pitchFamily="18" charset="0"/>
                <a:ea typeface="Times New Roman" panose="02020603050405020304" pitchFamily="18" charset="0"/>
              </a:rPr>
              <a:t>Since therefore the children share in flesh and blood, he himself likewise partook of the same things, that through death he might destroy the one who has the power of death, that is, the devil, </a:t>
            </a:r>
            <a:r>
              <a:rPr lang="en-AU" sz="2800" b="1" baseline="30000" dirty="0">
                <a:solidFill>
                  <a:srgbClr val="FFFFFF"/>
                </a:solidFill>
                <a:effectLst/>
                <a:latin typeface="Times New Roman" panose="02020603050405020304" pitchFamily="18" charset="0"/>
                <a:ea typeface="Times New Roman" panose="02020603050405020304" pitchFamily="18" charset="0"/>
              </a:rPr>
              <a:t>15 </a:t>
            </a:r>
            <a:r>
              <a:rPr lang="en-AU" sz="2800" dirty="0">
                <a:solidFill>
                  <a:srgbClr val="FFFFFF"/>
                </a:solidFill>
                <a:effectLst/>
                <a:latin typeface="Times New Roman" panose="02020603050405020304" pitchFamily="18" charset="0"/>
                <a:ea typeface="Times New Roman" panose="02020603050405020304" pitchFamily="18" charset="0"/>
              </a:rPr>
              <a:t>and deliver all those who through fear of death were subject to lifelong slavery.  </a:t>
            </a:r>
            <a:r>
              <a:rPr lang="en-AU" sz="2800" b="1" baseline="30000" dirty="0">
                <a:solidFill>
                  <a:srgbClr val="FFFFFF"/>
                </a:solidFill>
                <a:effectLst/>
                <a:latin typeface="Times New Roman" panose="02020603050405020304" pitchFamily="18" charset="0"/>
                <a:ea typeface="Times New Roman" panose="02020603050405020304" pitchFamily="18" charset="0"/>
              </a:rPr>
              <a:t>16 </a:t>
            </a:r>
            <a:r>
              <a:rPr lang="en-AU" sz="2800" dirty="0">
                <a:solidFill>
                  <a:srgbClr val="FFFFFF"/>
                </a:solidFill>
                <a:effectLst/>
                <a:latin typeface="Times New Roman" panose="02020603050405020304" pitchFamily="18" charset="0"/>
                <a:ea typeface="Times New Roman" panose="02020603050405020304" pitchFamily="18" charset="0"/>
              </a:rPr>
              <a:t>For surely it is not angels that he helps, but he helps the offspring of Abraham.  </a:t>
            </a:r>
            <a:r>
              <a:rPr lang="en-AU" sz="2800" b="1" baseline="30000" dirty="0">
                <a:solidFill>
                  <a:srgbClr val="FFFFFF"/>
                </a:solidFill>
                <a:effectLst/>
                <a:latin typeface="Times New Roman" panose="02020603050405020304" pitchFamily="18" charset="0"/>
                <a:ea typeface="Times New Roman" panose="02020603050405020304" pitchFamily="18" charset="0"/>
              </a:rPr>
              <a:t>17 </a:t>
            </a:r>
            <a:r>
              <a:rPr lang="en-AU" sz="2800" dirty="0">
                <a:solidFill>
                  <a:srgbClr val="FFFFFF"/>
                </a:solidFill>
                <a:effectLst/>
                <a:latin typeface="Times New Roman" panose="02020603050405020304" pitchFamily="18" charset="0"/>
                <a:ea typeface="Times New Roman" panose="02020603050405020304" pitchFamily="18" charset="0"/>
              </a:rPr>
              <a:t>Therefore he had to be made like his brothers in every respect, so that he might become a merciful and faithful high priest in the service of God, to make propitiation for the sins of the people.  </a:t>
            </a:r>
            <a:r>
              <a:rPr lang="en-AU" sz="2800" b="1" baseline="30000" dirty="0">
                <a:solidFill>
                  <a:srgbClr val="FFFFFF"/>
                </a:solidFill>
                <a:effectLst/>
                <a:latin typeface="Times New Roman" panose="02020603050405020304" pitchFamily="18" charset="0"/>
                <a:ea typeface="Times New Roman" panose="02020603050405020304" pitchFamily="18" charset="0"/>
              </a:rPr>
              <a:t>18 </a:t>
            </a:r>
            <a:r>
              <a:rPr lang="en-AU" sz="2800" dirty="0">
                <a:solidFill>
                  <a:srgbClr val="FFFFFF"/>
                </a:solidFill>
                <a:effectLst/>
                <a:latin typeface="Times New Roman" panose="02020603050405020304" pitchFamily="18" charset="0"/>
                <a:ea typeface="Times New Roman" panose="02020603050405020304" pitchFamily="18" charset="0"/>
              </a:rPr>
              <a:t>For because he himself has suffered when tempted, he is able to help those who are being tempted.</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292981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12409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buNone/>
            </a:pPr>
            <a:r>
              <a:rPr lang="en-AU" sz="2600" b="1"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Therefore, holy brothers, you who share in a heavenly calling, consider Jesus, the apostle and high priest of our confession,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who was faithful to him who appointed him, just as Moses also was faithful in all God’s house.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For Jesus has been counted worthy of more glory than Moses—as much more glory as the builder of a house has more honour than the house itself.  </a:t>
            </a: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(For every house is built by someone, but the builder of all things is God.) </a:t>
            </a: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Now Moses was faithful in all God’s house as a servant, to testify to the things that were to be spoken later,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but Christ is faithful over God’s house as a son.  And we are his house, if indeed we hold fast our confidence and our boasting in our hope.</a:t>
            </a:r>
            <a:r>
              <a:rPr lang="en-AU" sz="2600" dirty="0">
                <a:effectLst/>
              </a:rPr>
              <a:t>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92117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F68AA30C-1390-46C3-53C8-792219351CDC}"/>
              </a:ext>
            </a:extLst>
          </p:cNvPr>
          <p:cNvSpPr txBox="1"/>
          <p:nvPr/>
        </p:nvSpPr>
        <p:spPr>
          <a:xfrm>
            <a:off x="6664" y="10577"/>
            <a:ext cx="9137335" cy="461665"/>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400" b="1"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  House  of  Freedom  &amp;  Grace,  built  by  Jesus  Christ</a:t>
            </a:r>
          </a:p>
        </p:txBody>
      </p:sp>
      <p:sp>
        <p:nvSpPr>
          <p:cNvPr id="17" name="TextBox 16">
            <a:extLst>
              <a:ext uri="{FF2B5EF4-FFF2-40B4-BE49-F238E27FC236}">
                <a16:creationId xmlns:a16="http://schemas.microsoft.com/office/drawing/2014/main" id="{AA4C0AA6-65F5-AFC9-157A-FEAC9ADDFAE9}"/>
              </a:ext>
            </a:extLst>
          </p:cNvPr>
          <p:cNvSpPr txBox="1"/>
          <p:nvPr/>
        </p:nvSpPr>
        <p:spPr>
          <a:xfrm>
            <a:off x="6664" y="345888"/>
            <a:ext cx="8259288" cy="646331"/>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builder of the house has more honour than the house.</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is greater than Moses (&amp; us).  We are the building.  Jesus is the builder.</a:t>
            </a:r>
          </a:p>
        </p:txBody>
      </p:sp>
      <p:sp>
        <p:nvSpPr>
          <p:cNvPr id="22" name="TextBox 21">
            <a:extLst>
              <a:ext uri="{FF2B5EF4-FFF2-40B4-BE49-F238E27FC236}">
                <a16:creationId xmlns:a16="http://schemas.microsoft.com/office/drawing/2014/main" id="{4C58A3CA-FD06-8FDA-49DE-8EE853310898}"/>
              </a:ext>
            </a:extLst>
          </p:cNvPr>
          <p:cNvSpPr txBox="1"/>
          <p:nvPr/>
        </p:nvSpPr>
        <p:spPr>
          <a:xfrm>
            <a:off x="54011" y="927420"/>
            <a:ext cx="4032376"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people of God are God’s house.</a:t>
            </a:r>
          </a:p>
        </p:txBody>
      </p:sp>
      <p:sp>
        <p:nvSpPr>
          <p:cNvPr id="2" name="TextBox 1">
            <a:extLst>
              <a:ext uri="{FF2B5EF4-FFF2-40B4-BE49-F238E27FC236}">
                <a16:creationId xmlns:a16="http://schemas.microsoft.com/office/drawing/2014/main" id="{81360533-EADA-028F-B1F9-218377769E16}"/>
              </a:ext>
            </a:extLst>
          </p:cNvPr>
          <p:cNvSpPr txBox="1"/>
          <p:nvPr/>
        </p:nvSpPr>
        <p:spPr>
          <a:xfrm>
            <a:off x="3853911" y="937594"/>
            <a:ext cx="4517989" cy="369332"/>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house of God is not a church building.</a:t>
            </a:r>
          </a:p>
        </p:txBody>
      </p:sp>
      <p:sp>
        <p:nvSpPr>
          <p:cNvPr id="14" name="TextBox 13">
            <a:extLst>
              <a:ext uri="{FF2B5EF4-FFF2-40B4-BE49-F238E27FC236}">
                <a16:creationId xmlns:a16="http://schemas.microsoft.com/office/drawing/2014/main" id="{7E99E54C-BFE8-848A-0132-9405451B4EC2}"/>
              </a:ext>
            </a:extLst>
          </p:cNvPr>
          <p:cNvSpPr txBox="1"/>
          <p:nvPr/>
        </p:nvSpPr>
        <p:spPr>
          <a:xfrm>
            <a:off x="258304" y="1252726"/>
            <a:ext cx="8885695" cy="646331"/>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 building is a place for God’s house to meet.</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moves in to our life.  Cleans out the filth.  Renovates our nature to make us His.</a:t>
            </a:r>
          </a:p>
        </p:txBody>
      </p:sp>
      <p:cxnSp>
        <p:nvCxnSpPr>
          <p:cNvPr id="18" name="Straight Connector 17">
            <a:extLst>
              <a:ext uri="{FF2B5EF4-FFF2-40B4-BE49-F238E27FC236}">
                <a16:creationId xmlns:a16="http://schemas.microsoft.com/office/drawing/2014/main" id="{5BE55F99-F9AF-A42D-665B-51E62EEAE795}"/>
              </a:ext>
            </a:extLst>
          </p:cNvPr>
          <p:cNvCxnSpPr/>
          <p:nvPr/>
        </p:nvCxnSpPr>
        <p:spPr>
          <a:xfrm>
            <a:off x="258304" y="1899057"/>
            <a:ext cx="8732273" cy="0"/>
          </a:xfrm>
          <a:prstGeom prst="line">
            <a:avLst/>
          </a:prstGeom>
          <a:ln>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5DB28F2A-D646-A04D-066E-48A06106DFBB}"/>
              </a:ext>
            </a:extLst>
          </p:cNvPr>
          <p:cNvSpPr txBox="1"/>
          <p:nvPr/>
        </p:nvSpPr>
        <p:spPr>
          <a:xfrm>
            <a:off x="9406" y="1923596"/>
            <a:ext cx="3120370"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Jesus became flesh</a:t>
            </a:r>
            <a:r>
              <a:rPr kumimoji="0" lang="en-AU" sz="2000" u="none" strike="noStrike" kern="1200" cap="none" spc="0" normalizeH="0" noProof="0" dirty="0">
                <a:ln>
                  <a:noFill/>
                </a:ln>
                <a:solidFill>
                  <a:srgbClr val="FFFF00"/>
                </a:solidFill>
                <a:effectLst/>
                <a:uLnTx/>
                <a:uFillTx/>
                <a:latin typeface="Times New Roman" panose="02020603050405020304" pitchFamily="18" charset="0"/>
                <a:cs typeface="Times New Roman" panose="02020603050405020304" pitchFamily="18" charset="0"/>
              </a:rPr>
              <a:t> &amp; blood.</a:t>
            </a:r>
            <a:endPar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76EDA934-D307-DFB1-92AC-1D03861A8FA1}"/>
              </a:ext>
            </a:extLst>
          </p:cNvPr>
          <p:cNvSpPr txBox="1"/>
          <p:nvPr/>
        </p:nvSpPr>
        <p:spPr>
          <a:xfrm>
            <a:off x="3103062" y="1926336"/>
            <a:ext cx="6031532" cy="369332"/>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Died, to conquer death.</a:t>
            </a:r>
          </a:p>
        </p:txBody>
      </p:sp>
      <p:sp>
        <p:nvSpPr>
          <p:cNvPr id="21" name="TextBox 20">
            <a:extLst>
              <a:ext uri="{FF2B5EF4-FFF2-40B4-BE49-F238E27FC236}">
                <a16:creationId xmlns:a16="http://schemas.microsoft.com/office/drawing/2014/main" id="{0A4B3CD4-9AC0-CA88-B7CF-6C30E8264437}"/>
              </a:ext>
            </a:extLst>
          </p:cNvPr>
          <p:cNvSpPr txBox="1"/>
          <p:nvPr/>
        </p:nvSpPr>
        <p:spPr>
          <a:xfrm>
            <a:off x="258304" y="2258907"/>
            <a:ext cx="8876290" cy="923330"/>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Fear of death results in a lifelong slavery to that fear.  (enslavement to missing out on living by extending life;  selfishness;  accumulating wealth for others)  </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Jesus sets us free from this slavery to fear of death.  Destroys Devil &amp; his power of death.</a:t>
            </a:r>
          </a:p>
        </p:txBody>
      </p:sp>
      <p:sp>
        <p:nvSpPr>
          <p:cNvPr id="23" name="TextBox 22">
            <a:extLst>
              <a:ext uri="{FF2B5EF4-FFF2-40B4-BE49-F238E27FC236}">
                <a16:creationId xmlns:a16="http://schemas.microsoft.com/office/drawing/2014/main" id="{1E1A5FE1-A50E-446F-5244-913D9E0CEA0F}"/>
              </a:ext>
            </a:extLst>
          </p:cNvPr>
          <p:cNvSpPr txBox="1"/>
          <p:nvPr/>
        </p:nvSpPr>
        <p:spPr>
          <a:xfrm>
            <a:off x="1972" y="3113059"/>
            <a:ext cx="3120370"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Jesus, as our High Priest</a:t>
            </a:r>
          </a:p>
        </p:txBody>
      </p:sp>
      <p:sp>
        <p:nvSpPr>
          <p:cNvPr id="24" name="TextBox 23">
            <a:extLst>
              <a:ext uri="{FF2B5EF4-FFF2-40B4-BE49-F238E27FC236}">
                <a16:creationId xmlns:a16="http://schemas.microsoft.com/office/drawing/2014/main" id="{116C9FC1-2DBD-2ED0-2859-D3EF462F56CF}"/>
              </a:ext>
            </a:extLst>
          </p:cNvPr>
          <p:cNvSpPr txBox="1"/>
          <p:nvPr/>
        </p:nvSpPr>
        <p:spPr>
          <a:xfrm>
            <a:off x="2664446" y="3145536"/>
            <a:ext cx="6470147" cy="369332"/>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only intermediary between God and man.</a:t>
            </a:r>
          </a:p>
        </p:txBody>
      </p:sp>
      <p:sp>
        <p:nvSpPr>
          <p:cNvPr id="25" name="TextBox 24">
            <a:extLst>
              <a:ext uri="{FF2B5EF4-FFF2-40B4-BE49-F238E27FC236}">
                <a16:creationId xmlns:a16="http://schemas.microsoft.com/office/drawing/2014/main" id="{5402BD15-B106-998E-A3AE-CE0ABB07AC46}"/>
              </a:ext>
            </a:extLst>
          </p:cNvPr>
          <p:cNvSpPr txBox="1"/>
          <p:nvPr/>
        </p:nvSpPr>
        <p:spPr>
          <a:xfrm>
            <a:off x="258304" y="3448370"/>
            <a:ext cx="8876289" cy="923330"/>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Propitiation / Expiation / Atonement.  How </a:t>
            </a:r>
            <a:r>
              <a:rPr lang="en-AU" u="sng" dirty="0">
                <a:solidFill>
                  <a:prstClr val="white"/>
                </a:solidFill>
                <a:latin typeface="Times New Roman" panose="02020603050405020304" pitchFamily="18" charset="0"/>
                <a:cs typeface="Times New Roman" panose="02020603050405020304" pitchFamily="18" charset="0"/>
              </a:rPr>
              <a:t>forgiveness</a:t>
            </a:r>
            <a:r>
              <a:rPr lang="en-AU" dirty="0">
                <a:solidFill>
                  <a:prstClr val="white"/>
                </a:solidFill>
                <a:latin typeface="Times New Roman" panose="02020603050405020304" pitchFamily="18" charset="0"/>
                <a:cs typeface="Times New Roman" panose="02020603050405020304" pitchFamily="18" charset="0"/>
              </a:rPr>
              <a:t> and </a:t>
            </a:r>
            <a:r>
              <a:rPr lang="en-AU" u="sng" dirty="0">
                <a:solidFill>
                  <a:prstClr val="white"/>
                </a:solidFill>
                <a:latin typeface="Times New Roman" panose="02020603050405020304" pitchFamily="18" charset="0"/>
                <a:cs typeface="Times New Roman" panose="02020603050405020304" pitchFamily="18" charset="0"/>
              </a:rPr>
              <a:t>justice</a:t>
            </a:r>
            <a:r>
              <a:rPr lang="en-AU" dirty="0">
                <a:solidFill>
                  <a:prstClr val="white"/>
                </a:solidFill>
                <a:latin typeface="Times New Roman" panose="02020603050405020304" pitchFamily="18" charset="0"/>
                <a:cs typeface="Times New Roman" panose="02020603050405020304" pitchFamily="18" charset="0"/>
              </a:rPr>
              <a:t> co-exist;</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Blame shifted from me to Jesus.  At the cross, disposed of the blame &amp; endured punishment.</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As He was also tempted, Jesus can help us in our temptation.</a:t>
            </a:r>
          </a:p>
        </p:txBody>
      </p:sp>
      <p:cxnSp>
        <p:nvCxnSpPr>
          <p:cNvPr id="26" name="Straight Connector 25">
            <a:extLst>
              <a:ext uri="{FF2B5EF4-FFF2-40B4-BE49-F238E27FC236}">
                <a16:creationId xmlns:a16="http://schemas.microsoft.com/office/drawing/2014/main" id="{188A281D-2838-BC90-234E-DC661B3E215C}"/>
              </a:ext>
            </a:extLst>
          </p:cNvPr>
          <p:cNvCxnSpPr/>
          <p:nvPr/>
        </p:nvCxnSpPr>
        <p:spPr>
          <a:xfrm>
            <a:off x="228567" y="4352326"/>
            <a:ext cx="8732273" cy="0"/>
          </a:xfrm>
          <a:prstGeom prst="line">
            <a:avLst/>
          </a:prstGeom>
          <a:ln>
            <a:solidFill>
              <a:schemeClr val="accent1">
                <a:lumMod val="20000"/>
                <a:lumOff val="80000"/>
              </a:schemeClr>
            </a:solidFill>
          </a:ln>
        </p:spPr>
        <p:style>
          <a:lnRef idx="2">
            <a:schemeClr val="accent1"/>
          </a:lnRef>
          <a:fillRef idx="0">
            <a:schemeClr val="accent1"/>
          </a:fillRef>
          <a:effectRef idx="1">
            <a:schemeClr val="accent1"/>
          </a:effectRef>
          <a:fontRef idx="minor">
            <a:schemeClr val="tx1"/>
          </a:fontRef>
        </p:style>
      </p:cxnSp>
      <p:sp>
        <p:nvSpPr>
          <p:cNvPr id="27" name="TextBox 26">
            <a:extLst>
              <a:ext uri="{FF2B5EF4-FFF2-40B4-BE49-F238E27FC236}">
                <a16:creationId xmlns:a16="http://schemas.microsoft.com/office/drawing/2014/main" id="{548B7314-FA5E-07A0-86CE-A878F9EEFE8C}"/>
              </a:ext>
            </a:extLst>
          </p:cNvPr>
          <p:cNvSpPr txBox="1"/>
          <p:nvPr/>
        </p:nvSpPr>
        <p:spPr>
          <a:xfrm>
            <a:off x="1972" y="4369430"/>
            <a:ext cx="1276701"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Therefore:</a:t>
            </a:r>
          </a:p>
        </p:txBody>
      </p:sp>
      <p:sp>
        <p:nvSpPr>
          <p:cNvPr id="28" name="TextBox 27">
            <a:extLst>
              <a:ext uri="{FF2B5EF4-FFF2-40B4-BE49-F238E27FC236}">
                <a16:creationId xmlns:a16="http://schemas.microsoft.com/office/drawing/2014/main" id="{A6C9FAAC-AACE-5896-81A4-C1CE89D1A078}"/>
              </a:ext>
            </a:extLst>
          </p:cNvPr>
          <p:cNvSpPr txBox="1"/>
          <p:nvPr/>
        </p:nvSpPr>
        <p:spPr>
          <a:xfrm>
            <a:off x="1127223" y="4384819"/>
            <a:ext cx="7863354" cy="646331"/>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Consider Jesus (Worship;  think about eternal life;  freedom from slavery....)</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Consider what it means to be the house of God.</a:t>
            </a:r>
          </a:p>
        </p:txBody>
      </p:sp>
      <p:sp>
        <p:nvSpPr>
          <p:cNvPr id="29" name="TextBox 28">
            <a:extLst>
              <a:ext uri="{FF2B5EF4-FFF2-40B4-BE49-F238E27FC236}">
                <a16:creationId xmlns:a16="http://schemas.microsoft.com/office/drawing/2014/main" id="{42568ABE-F929-2473-B4F7-6B7AC8A77088}"/>
              </a:ext>
            </a:extLst>
          </p:cNvPr>
          <p:cNvSpPr txBox="1"/>
          <p:nvPr/>
        </p:nvSpPr>
        <p:spPr>
          <a:xfrm>
            <a:off x="16840" y="4986464"/>
            <a:ext cx="1276701"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IF:</a:t>
            </a:r>
          </a:p>
        </p:txBody>
      </p:sp>
      <p:sp>
        <p:nvSpPr>
          <p:cNvPr id="30" name="TextBox 29">
            <a:extLst>
              <a:ext uri="{FF2B5EF4-FFF2-40B4-BE49-F238E27FC236}">
                <a16:creationId xmlns:a16="http://schemas.microsoft.com/office/drawing/2014/main" id="{9B462E66-5739-3BDE-F1F9-04FD069992F8}"/>
              </a:ext>
            </a:extLst>
          </p:cNvPr>
          <p:cNvSpPr txBox="1"/>
          <p:nvPr/>
        </p:nvSpPr>
        <p:spPr>
          <a:xfrm>
            <a:off x="435848" y="5009287"/>
            <a:ext cx="8691312" cy="646331"/>
          </a:xfrm>
          <a:prstGeom prst="rect">
            <a:avLst/>
          </a:prstGeom>
          <a:noFill/>
        </p:spPr>
        <p:txBody>
          <a:bodyPr wrap="square" rtlCol="0">
            <a:spAutoFit/>
          </a:bodyPr>
          <a:lstStyle/>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Conditional nature of the Gospel.  </a:t>
            </a:r>
          </a:p>
          <a:p>
            <a:pPr marL="180975" marR="0" lvl="0" indent="-180975" defTabSz="457200" rtl="0" eaLnBrk="1" fontAlgn="auto" latinLnBrk="0" hangingPunct="1">
              <a:lnSpc>
                <a:spcPct val="100000"/>
              </a:lnSpc>
              <a:spcBef>
                <a:spcPts val="0"/>
              </a:spcBef>
              <a:spcAft>
                <a:spcPts val="0"/>
              </a:spcAft>
              <a:buClrTx/>
              <a:buSzTx/>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house of God are those who hold fast to our confidence / faith / boasting of our hope</a:t>
            </a:r>
          </a:p>
        </p:txBody>
      </p:sp>
    </p:spTree>
    <p:extLst>
      <p:ext uri="{BB962C8B-B14F-4D97-AF65-F5344CB8AC3E}">
        <p14:creationId xmlns:p14="http://schemas.microsoft.com/office/powerpoint/2010/main" val="51396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8">
                                            <p:txEl>
                                              <p:pRg st="1" end="1"/>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uiExpand="1" build="p"/>
      <p:bldP spid="22" grpId="0"/>
      <p:bldP spid="2" grpId="0"/>
      <p:bldP spid="14" grpId="0" uiExpand="1" build="p"/>
      <p:bldP spid="19" grpId="0"/>
      <p:bldP spid="20" grpId="0"/>
      <p:bldP spid="21" grpId="0" build="p"/>
      <p:bldP spid="23" grpId="0"/>
      <p:bldP spid="24" grpId="0"/>
      <p:bldP spid="25" grpId="0" uiExpand="1" build="p"/>
      <p:bldP spid="27" grpId="0"/>
      <p:bldP spid="28" grpId="0" uiExpand="1" build="p"/>
      <p:bldP spid="29" grpId="0"/>
      <p:bldP spid="30"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8651</TotalTime>
  <Words>570</Words>
  <Application>Microsoft Macintosh PowerPoint</Application>
  <PresentationFormat>On-screen Show (16:10)</PresentationFormat>
  <Paragraphs>38</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Arial</vt:lpstr>
      <vt:lpstr>Calibri</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248</cp:revision>
  <cp:lastPrinted>2025-05-16T04:56:53Z</cp:lastPrinted>
  <dcterms:created xsi:type="dcterms:W3CDTF">2024-07-12T04:24:48Z</dcterms:created>
  <dcterms:modified xsi:type="dcterms:W3CDTF">2025-05-18T03:36:45Z</dcterms:modified>
</cp:coreProperties>
</file>